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Quintessentia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ntessential-regular.fntdata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10" name="Google Shape;110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1"/>
          <p:cNvSpPr txBox="1"/>
          <p:nvPr>
            <p:ph hasCustomPrompt="1" type="title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24" name="Google Shape;24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3"/>
          <p:cNvSpPr txBox="1"/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46" name="Google Shape;46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4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3" name="Google Shape;53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1" name="Google Shape;61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6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7"/>
          <p:cNvSpPr txBox="1"/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8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4" name="Google Shape;74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 txBox="1"/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9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6" name="Google Shape;96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9"/>
          <p:cNvSpPr txBox="1"/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9"/>
          <p:cNvSpPr txBox="1"/>
          <p:nvPr>
            <p:ph idx="1" type="subTitle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0" name="Google Shape;100;p9"/>
          <p:cNvSpPr txBox="1"/>
          <p:nvPr>
            <p:ph idx="2" type="body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4" name="Google Shape;104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330200" y="6527075"/>
            <a:ext cx="187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www.rcihardtong.com.au</a:t>
            </a:r>
            <a:endParaRPr sz="10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30199" y="6310625"/>
            <a:ext cx="415635" cy="3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825" y="6376363"/>
            <a:ext cx="1229475" cy="2072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arvish.wordpress.com/2008/03/16/the-beauty-of-mathematics-and-the-love-of-god/" TargetMode="External"/><Relationship Id="rId4" Type="http://schemas.openxmlformats.org/officeDocument/2006/relationships/hyperlink" Target="http://darvish.wordpress.com/2008/03/16/the-beauty-of-mathematics-and-the-love-of-god/" TargetMode="External"/><Relationship Id="rId5" Type="http://schemas.openxmlformats.org/officeDocument/2006/relationships/hyperlink" Target="http://darvish.wordpress.com/2008/03/16/the-beauty-of-mathematics-and-the-love-of-god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/>
        </p:nvSpPr>
        <p:spPr>
          <a:xfrm>
            <a:off x="1526550" y="1984875"/>
            <a:ext cx="6271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an interesting and lovely way to look at the beauty of mathematics, and of God, the sum of all wonders.</a:t>
            </a:r>
            <a:endParaRPr b="1"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1010000" y="962775"/>
            <a:ext cx="769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        </a:t>
            </a:r>
            <a:r>
              <a:rPr b="1" i="0" lang="en-US" sz="3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Beauty of</a:t>
            </a:r>
            <a:r>
              <a:rPr b="1" lang="en-US" sz="34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i="0" lang="en-US" sz="3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Mathematics</a:t>
            </a:r>
            <a:endParaRPr b="1" sz="3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6677025" y="6215062"/>
            <a:ext cx="246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Quintessent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1143000" y="1138600"/>
            <a:ext cx="6856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But:</a:t>
            </a:r>
            <a:endParaRPr b="1" sz="3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79646"/>
                </a:solidFill>
                <a:latin typeface="Comic Sans MS"/>
                <a:ea typeface="Comic Sans MS"/>
                <a:cs typeface="Comic Sans MS"/>
                <a:sym typeface="Comic Sans MS"/>
              </a:rPr>
              <a:t>A-T-T-I-T-U-D-E</a:t>
            </a:r>
            <a:endParaRPr b="1" sz="3000">
              <a:solidFill>
                <a:srgbClr val="F796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1+20+20+9+20+21+4+5 = </a:t>
            </a:r>
            <a:r>
              <a:rPr b="1" i="0" lang="en-US" sz="3000" u="none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100%</a:t>
            </a:r>
            <a:endParaRPr b="1" sz="3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</a:t>
            </a:r>
            <a:r>
              <a:rPr b="1" i="0" lang="en-US" sz="300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b="1" i="0" lang="en-US" sz="3000" u="none">
                <a:solidFill>
                  <a:srgbClr val="6FA8DC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look how far the love of </a:t>
            </a:r>
            <a:endParaRPr b="1" sz="3000">
              <a:solidFill>
                <a:srgbClr val="6FA8D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6FA8DC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 will take you:</a:t>
            </a:r>
            <a:endParaRPr b="1" sz="3000">
              <a:solidFill>
                <a:srgbClr val="6FA8D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000" u="none">
              <a:solidFill>
                <a:srgbClr val="F796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79646"/>
                </a:solidFill>
                <a:latin typeface="Comic Sans MS"/>
                <a:ea typeface="Comic Sans MS"/>
                <a:cs typeface="Comic Sans MS"/>
                <a:sym typeface="Comic Sans MS"/>
              </a:rPr>
              <a:t>L-O-V-E-O-F-G-O-D</a:t>
            </a:r>
            <a:endParaRPr b="1" sz="3000">
              <a:solidFill>
                <a:srgbClr val="F796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12+15+22+5+15+6+7+15+4 = </a:t>
            </a:r>
            <a:r>
              <a:rPr b="1" i="0" lang="en-US" sz="3000" u="none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101%</a:t>
            </a:r>
            <a:endParaRPr b="1" sz="3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857250" y="1743075"/>
            <a:ext cx="7286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US" sz="30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Therefore, one can conclude with mathematical certainty that:</a:t>
            </a:r>
            <a:endParaRPr b="1" sz="30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US" sz="30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While Hard Work and </a:t>
            </a:r>
            <a:r>
              <a:rPr b="1" i="0" lang="en-US" sz="3000" u="none">
                <a:solidFill>
                  <a:srgbClr val="F79646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Knowledge</a:t>
            </a:r>
            <a:r>
              <a:rPr b="1" i="0" lang="en-US" sz="30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will get you close, and </a:t>
            </a:r>
            <a:r>
              <a:rPr b="1" i="0" lang="en-US" sz="3000" u="non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Attitude</a:t>
            </a:r>
            <a:r>
              <a:rPr b="1" i="0" lang="en-US" sz="30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will</a:t>
            </a:r>
            <a:br>
              <a:rPr b="1" i="0" lang="en-US" sz="30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you there, </a:t>
            </a:r>
            <a:r>
              <a:rPr b="1" i="0" lang="en-US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the Love of God that will put you over the top! </a:t>
            </a:r>
            <a:endParaRPr b="1"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1862137" y="2708275"/>
            <a:ext cx="539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Quintessential"/>
              <a:buNone/>
            </a:pPr>
            <a:r>
              <a:rPr b="0" i="0" lang="en-US" sz="3600" u="none">
                <a:solidFill>
                  <a:srgbClr val="FFFF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 </a:t>
            </a:r>
            <a:r>
              <a:rPr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a great day…</a:t>
            </a:r>
            <a:endParaRPr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Quintessential"/>
              <a:buNone/>
            </a:pPr>
            <a:r>
              <a:rPr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may God bless you!</a:t>
            </a:r>
            <a:endParaRPr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/>
        </p:nvSpPr>
        <p:spPr>
          <a:xfrm>
            <a:off x="0" y="1533150"/>
            <a:ext cx="9309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x 8 + 1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br>
              <a:rPr b="1" i="0" lang="en-US" sz="2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x 8 + 2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br>
              <a:rPr b="1" i="0" lang="en-US" sz="2400" u="none" cap="none" strike="noStrike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 x 8 + 3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 x 8 + 4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1" i="0" lang="en-US" sz="2400" u="none" cap="none" strike="noStrik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 x 8 + 5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 </a:t>
            </a:r>
            <a:r>
              <a:rPr b="1" i="0" lang="en-US" sz="2400" u="none" cap="none" strike="noStrik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 x 8 + 6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1" i="0" lang="en-US" sz="2400" u="none" cap="none" strike="noStrik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 cap="none" strike="noStrik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 x 8 + 7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1" i="0" lang="en-US" sz="2400" u="none" cap="none" strike="noStrik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 cap="none" strike="noStrik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12345678 x 8 + 8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1" i="0" lang="en-US" sz="2400" u="none" cap="none" strike="noStrik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 cap="none" strike="noStrik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 cap="none" strike="noStrik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123456789 x 8 + 9 = </a:t>
            </a:r>
            <a:r>
              <a:rPr b="1" i="0" lang="en-US" sz="2400" u="none" cap="none" strike="noStrike">
                <a:solidFill>
                  <a:srgbClr val="E0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1" i="0" lang="en-US" sz="2400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1" i="0" lang="en-US" sz="2400" u="none" cap="none" strike="noStrike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1" i="0" lang="en-US" sz="2400" u="none" cap="none" strike="noStrik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 cap="none" strike="noStrik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 cap="none" strike="noStrik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1" sz="24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"/>
              <a:buNone/>
            </a:pPr>
            <a:br>
              <a:rPr i="0" lang="en-US" sz="24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/>
        </p:nvSpPr>
        <p:spPr>
          <a:xfrm>
            <a:off x="1097925" y="863850"/>
            <a:ext cx="70230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/>
              <a:buNone/>
            </a:pP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 x 9 + 2 =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x 9 + 3 =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 x 9 + 4 =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 x 9 + 5 =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 x 9 + 6 =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 x 9 + 7 =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 x 9 + 8 =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12345678 x 9 + 9 =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111111111</a:t>
            </a:r>
            <a:b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123456789 x 9 +10=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1111111111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/>
        </p:nvSpPr>
        <p:spPr>
          <a:xfrm>
            <a:off x="1075950" y="874850"/>
            <a:ext cx="69966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Arial"/>
              <a:buNone/>
            </a:pP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 x 9 + 7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 x 9 + 6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987 x 9 + 5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9876 x 9 + 4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98765 x 9 + 3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888888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987654 x 9 + 2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8888888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9876543 x 9 + 1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88888888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98765432 x 9 + 0 = </a:t>
            </a:r>
            <a:r>
              <a:rPr b="1" i="0" lang="en-US" sz="3000" u="none" cap="none" strike="noStrike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888888888</a:t>
            </a:r>
            <a:r>
              <a:rPr b="1" i="0" lang="en-US" sz="3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3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405675" y="5183075"/>
            <a:ext cx="646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1" i="0" lang="en-US" sz="3200" u="none">
                <a:solidFill>
                  <a:srgbClr val="F79646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Brilliant, isn’t it?</a:t>
            </a:r>
            <a:endParaRPr b="1" sz="3200">
              <a:solidFill>
                <a:srgbClr val="F796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/>
        </p:nvSpPr>
        <p:spPr>
          <a:xfrm>
            <a:off x="1285875" y="1490300"/>
            <a:ext cx="6501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 x 1 = </a:t>
            </a:r>
            <a:r>
              <a:rPr b="1" i="0" lang="en-US" sz="24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 x 11 = 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 x 111 =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 1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 x 1111 = 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 x 11111 = </a:t>
            </a:r>
            <a:r>
              <a:rPr b="1" i="0" lang="en-US" sz="24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 x 111111 = 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>
                <a:solidFill>
                  <a:srgbClr val="2CF46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 x 1111111 = 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>
                <a:solidFill>
                  <a:srgbClr val="2CF46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1" i="0" lang="en-US" sz="2400" u="none">
                <a:solidFill>
                  <a:srgbClr val="2CF46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2400" u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i="0" lang="en-US" sz="24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i="0" lang="en-US" sz="2400" u="non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24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2400" u="none">
                <a:solidFill>
                  <a:srgbClr val="EC34D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11111111 x 11111111 = </a:t>
            </a:r>
            <a:r>
              <a:rPr b="1" i="0" lang="en-US" sz="240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123456787654321</a:t>
            </a:r>
            <a:b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111111111 x 111111111 = </a:t>
            </a:r>
            <a:r>
              <a:rPr b="1" i="0" lang="en-US" sz="240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12345678987654321</a:t>
            </a:r>
            <a:r>
              <a:rPr b="1" i="0" lang="en-US" sz="24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4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285875" y="753955"/>
            <a:ext cx="67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40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look at this symmetry:</a:t>
            </a:r>
            <a:endParaRPr b="1" sz="340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/>
        </p:nvSpPr>
        <p:spPr>
          <a:xfrm>
            <a:off x="571500" y="1424500"/>
            <a:ext cx="76812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101%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a strictly mathematical viewpoint: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Equals 100%?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40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it mean to give MORE than 100%?</a:t>
            </a:r>
            <a:endParaRPr b="1" sz="240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 wonder about those people who say they are    giving more than 100%?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all been in situations where someone wants you to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OVER 100%</a:t>
            </a:r>
            <a:endParaRPr b="1" sz="240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about ACHIEVING 101%?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equals 100% in life?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922075" y="808900"/>
            <a:ext cx="733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en-US" sz="34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Now, take a look at this…</a:t>
            </a:r>
            <a:endParaRPr b="1" sz="34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857250" y="2428875"/>
            <a:ext cx="7215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Here’s a little mathematical formula that might help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400"/>
              <a:buFont typeface="Arial"/>
              <a:buNone/>
            </a:pPr>
            <a:r>
              <a:rPr b="1" i="0" lang="en-US" sz="3000" u="none">
                <a:solidFill>
                  <a:srgbClr val="93C4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these questions:</a:t>
            </a:r>
            <a:endParaRPr b="1" sz="3000">
              <a:solidFill>
                <a:srgbClr val="93C4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/>
        </p:nvSpPr>
        <p:spPr>
          <a:xfrm>
            <a:off x="714375" y="1083650"/>
            <a:ext cx="75714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If:</a:t>
            </a:r>
            <a:endParaRPr b="1" sz="300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0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 C D E F G H I J K L M N O P Q R S T U V W X Y Z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000" u="none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represented as:</a:t>
            </a:r>
            <a:endParaRPr b="1" sz="300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0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1 2 3 4 5 6 7 8 9 10 11 12 13 14 15 16 17 18 19 20 21 22 23 24 25 26.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1295750" y="1193575"/>
            <a:ext cx="6562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93C47D"/>
                </a:solidFill>
                <a:latin typeface="Comic Sans MS"/>
                <a:ea typeface="Comic Sans MS"/>
                <a:cs typeface="Comic Sans MS"/>
                <a:sym typeface="Comic Sans MS"/>
              </a:rPr>
              <a:t>If:</a:t>
            </a:r>
            <a:endParaRPr b="1" sz="3000">
              <a:solidFill>
                <a:srgbClr val="93C4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00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H-A-R-D-W-O-R- K</a:t>
            </a:r>
            <a:endParaRPr b="1" sz="30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8+1+18+4+23+15+18+11 = </a:t>
            </a:r>
            <a:r>
              <a:rPr b="1" i="0" lang="en-US" sz="3000" u="none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98%</a:t>
            </a:r>
            <a:endParaRPr b="1" sz="3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And: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0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K-N-O-W-L-E-D-G-E</a:t>
            </a:r>
            <a:endParaRPr b="1" sz="30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11+14+15+23+12+5+4+7+5 = </a:t>
            </a:r>
            <a:r>
              <a:rPr b="1" i="0" lang="en-US" sz="3000" u="none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96%</a:t>
            </a:r>
            <a:endParaRPr b="1" sz="3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