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/>
  <p:notesSz cx="6858000" cy="9144000"/>
  <p:embeddedFontLst>
    <p:embeddedFont>
      <p:font typeface="Raleway"/>
      <p:regular r:id="rId24"/>
    </p:embeddedFont>
    <p:embeddedFont>
      <p:font typeface="Lato" panose="020F0502020204030203"/>
      <p:regular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5" Type="http://schemas.openxmlformats.org/officeDocument/2006/relationships/font" Target="fonts/font2.fntdata"/><Relationship Id="rId24" Type="http://schemas.openxmlformats.org/officeDocument/2006/relationships/font" Target="fonts/font1.fntdata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72;p1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9" name="Google Shape;119;p10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5" name="Google Shape;125;p11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2" name="Google Shape;132;p12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8" name="Google Shape;138;p13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4" name="Google Shape;144;p14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0" name="Google Shape;150;p15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5" name="Google Shape;155;p16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60" name="Google Shape;160;p17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77;p2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82;p3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87;p4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92;p5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97;p6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2" name="Google Shape;102;p7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" name="Google Shape;107;p8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3" name="Google Shape;113;p9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bg>
      <p:bgPr>
        <a:solidFill>
          <a:schemeClr val="dk1"/>
        </a:solidFill>
        <a:effectLst/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oogle Shape;12;p2"/>
          <p:cNvCxnSpPr/>
          <p:nvPr/>
        </p:nvCxnSpPr>
        <p:spPr>
          <a:xfrm>
            <a:off x="2477724" y="55420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" name="Google Shape;13;p2"/>
          <p:cNvCxnSpPr/>
          <p:nvPr/>
        </p:nvCxnSpPr>
        <p:spPr>
          <a:xfrm>
            <a:off x="2477724" y="632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Google Shape;14;p2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2"/>
          <p:cNvSpPr txBox="1"/>
          <p:nvPr>
            <p:ph type="ctrTitle"/>
          </p:nvPr>
        </p:nvSpPr>
        <p:spPr>
          <a:xfrm>
            <a:off x="2371725" y="840300"/>
            <a:ext cx="6331500" cy="205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type="subTitle" idx="1"/>
          </p:nvPr>
        </p:nvSpPr>
        <p:spPr>
          <a:xfrm>
            <a:off x="2390267" y="4317933"/>
            <a:ext cx="6331500" cy="16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1"/>
          <p:cNvCxnSpPr/>
          <p:nvPr/>
        </p:nvCxnSpPr>
        <p:spPr>
          <a:xfrm>
            <a:off x="425200" y="632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1"/>
          <p:cNvCxnSpPr/>
          <p:nvPr/>
        </p:nvCxnSpPr>
        <p:spPr>
          <a:xfrm>
            <a:off x="425200" y="55420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1"/>
          <p:cNvSpPr txBox="1"/>
          <p:nvPr>
            <p:ph type="title" hasCustomPrompt="1"/>
          </p:nvPr>
        </p:nvSpPr>
        <p:spPr>
          <a:xfrm>
            <a:off x="853950" y="1739800"/>
            <a:ext cx="7436100" cy="205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 panose="020F0502020204030203"/>
              <a:buNone/>
              <a:defRPr sz="9600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 panose="020F0502020204030203"/>
              <a:buNone/>
              <a:defRPr sz="9600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 panose="020F0502020204030203"/>
              <a:buNone/>
              <a:defRPr sz="9600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 panose="020F0502020204030203"/>
              <a:buNone/>
              <a:defRPr sz="9600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 panose="020F0502020204030203"/>
              <a:buNone/>
              <a:defRPr sz="9600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 panose="020F0502020204030203"/>
              <a:buNone/>
              <a:defRPr sz="9600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 panose="020F0502020204030203"/>
              <a:buNone/>
              <a:defRPr sz="9600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 panose="020F0502020204030203"/>
              <a:buNone/>
              <a:defRPr sz="9600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 panose="020F0502020204030203"/>
              <a:buNone/>
              <a:defRPr sz="9600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1"/>
          <p:cNvSpPr txBox="1"/>
          <p:nvPr>
            <p:ph type="body" idx="1"/>
          </p:nvPr>
        </p:nvSpPr>
        <p:spPr>
          <a:xfrm>
            <a:off x="853950" y="3892600"/>
            <a:ext cx="7436100" cy="142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bg>
      <p:bgPr>
        <a:solidFill>
          <a:schemeClr val="dk1"/>
        </a:solidFill>
        <a:effectLst/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3"/>
          <p:cNvCxnSpPr/>
          <p:nvPr/>
        </p:nvCxnSpPr>
        <p:spPr>
          <a:xfrm>
            <a:off x="425200" y="55420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" name="Google Shape;20;p3"/>
          <p:cNvCxnSpPr/>
          <p:nvPr/>
        </p:nvCxnSpPr>
        <p:spPr>
          <a:xfrm>
            <a:off x="425200" y="632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1" name="Google Shape;21;p3"/>
          <p:cNvSpPr txBox="1"/>
          <p:nvPr>
            <p:ph type="title"/>
          </p:nvPr>
        </p:nvSpPr>
        <p:spPr>
          <a:xfrm>
            <a:off x="406425" y="2409100"/>
            <a:ext cx="8296800" cy="20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Google Shape;24;p4"/>
          <p:cNvCxnSpPr/>
          <p:nvPr/>
        </p:nvCxnSpPr>
        <p:spPr>
          <a:xfrm>
            <a:off x="2477724" y="55420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" name="Google Shape;25;p4"/>
          <p:cNvCxnSpPr/>
          <p:nvPr/>
        </p:nvCxnSpPr>
        <p:spPr>
          <a:xfrm>
            <a:off x="2477724" y="632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" name="Google Shape;26;p4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4"/>
          <p:cNvSpPr txBox="1"/>
          <p:nvPr>
            <p:ph type="title"/>
          </p:nvPr>
        </p:nvSpPr>
        <p:spPr>
          <a:xfrm>
            <a:off x="2400250" y="767933"/>
            <a:ext cx="6321600" cy="8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type="body" idx="1"/>
          </p:nvPr>
        </p:nvSpPr>
        <p:spPr>
          <a:xfrm>
            <a:off x="2410112" y="2127701"/>
            <a:ext cx="6321600" cy="4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Google Shape;31;p5"/>
          <p:cNvCxnSpPr/>
          <p:nvPr/>
        </p:nvCxnSpPr>
        <p:spPr>
          <a:xfrm>
            <a:off x="2477724" y="55420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" name="Google Shape;32;p5"/>
          <p:cNvCxnSpPr/>
          <p:nvPr/>
        </p:nvCxnSpPr>
        <p:spPr>
          <a:xfrm>
            <a:off x="2477724" y="632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" name="Google Shape;33;p5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4" name="Google Shape;34;p5"/>
          <p:cNvSpPr txBox="1"/>
          <p:nvPr>
            <p:ph type="title"/>
          </p:nvPr>
        </p:nvSpPr>
        <p:spPr>
          <a:xfrm>
            <a:off x="2400250" y="767933"/>
            <a:ext cx="6321600" cy="8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type="body" idx="1"/>
          </p:nvPr>
        </p:nvSpPr>
        <p:spPr>
          <a:xfrm>
            <a:off x="2400303" y="2136900"/>
            <a:ext cx="3071400" cy="4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5"/>
          <p:cNvSpPr txBox="1"/>
          <p:nvPr>
            <p:ph type="body" idx="2"/>
          </p:nvPr>
        </p:nvSpPr>
        <p:spPr>
          <a:xfrm>
            <a:off x="5650572" y="2136900"/>
            <a:ext cx="3071400" cy="4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5"/>
          <p:cNvSpPr txBox="1"/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303300" y="548767"/>
            <a:ext cx="8520600" cy="85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Google Shape;42;p7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7"/>
          <p:cNvSpPr txBox="1"/>
          <p:nvPr>
            <p:ph type="title"/>
          </p:nvPr>
        </p:nvSpPr>
        <p:spPr>
          <a:xfrm>
            <a:off x="319500" y="1248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4" name="Google Shape;44;p7"/>
          <p:cNvSpPr txBox="1"/>
          <p:nvPr>
            <p:ph type="body" idx="1"/>
          </p:nvPr>
        </p:nvSpPr>
        <p:spPr>
          <a:xfrm>
            <a:off x="319500" y="2462405"/>
            <a:ext cx="2808000" cy="37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5" name="Google Shape;45;p7"/>
          <p:cNvSpPr txBox="1"/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Google Shape;47;p8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8"/>
          <p:cNvSpPr txBox="1"/>
          <p:nvPr>
            <p:ph type="title"/>
          </p:nvPr>
        </p:nvSpPr>
        <p:spPr>
          <a:xfrm>
            <a:off x="283103" y="949521"/>
            <a:ext cx="6244200" cy="511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9" name="Google Shape;49;p8"/>
          <p:cNvSpPr txBox="1"/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/>
          <p:nvPr/>
        </p:nvSpPr>
        <p:spPr>
          <a:xfrm>
            <a:off x="4572000" y="167"/>
            <a:ext cx="457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cxnSp>
        <p:nvCxnSpPr>
          <p:cNvPr id="52" name="Google Shape;52;p9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9"/>
          <p:cNvSpPr txBox="1"/>
          <p:nvPr>
            <p:ph type="title"/>
          </p:nvPr>
        </p:nvSpPr>
        <p:spPr>
          <a:xfrm>
            <a:off x="265500" y="1863133"/>
            <a:ext cx="4045200" cy="175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type="subTitle" idx="1"/>
          </p:nvPr>
        </p:nvSpPr>
        <p:spPr>
          <a:xfrm>
            <a:off x="265500" y="3647161"/>
            <a:ext cx="4045200" cy="17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5" name="Google Shape;55;p9"/>
          <p:cNvSpPr txBox="1"/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6" name="Google Shape;56;p9"/>
          <p:cNvSpPr txBox="1"/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0"/>
          <p:cNvCxnSpPr/>
          <p:nvPr/>
        </p:nvCxnSpPr>
        <p:spPr>
          <a:xfrm>
            <a:off x="425200" y="632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0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0"/>
          <p:cNvSpPr txBox="1"/>
          <p:nvPr>
            <p:ph type="body" idx="1"/>
          </p:nvPr>
        </p:nvSpPr>
        <p:spPr>
          <a:xfrm>
            <a:off x="328017" y="5634700"/>
            <a:ext cx="8388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1" name="Google Shape;61;p10"/>
          <p:cNvSpPr txBox="1"/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767933"/>
            <a:ext cx="6321600" cy="8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2410112" y="2127701"/>
            <a:ext cx="6321600" cy="40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 panose="020F0502020204030203"/>
              <a:buChar char="●"/>
              <a:defRPr sz="1800"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 panose="020F0502020204030203"/>
              <a:buChar char="○"/>
              <a:defRPr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 panose="020F0502020204030203"/>
              <a:buChar char="■"/>
              <a:defRPr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 panose="020F0502020204030203"/>
              <a:buChar char="●"/>
              <a:defRPr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 panose="020F0502020204030203"/>
              <a:buChar char="○"/>
              <a:defRPr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 panose="020F0502020204030203"/>
              <a:buChar char="■"/>
              <a:defRPr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 panose="020F0502020204030203"/>
              <a:buChar char="●"/>
              <a:defRPr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 panose="020F0502020204030203"/>
              <a:buChar char="○"/>
              <a:defRPr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 panose="020F0502020204030203"/>
              <a:buChar char="■"/>
              <a:defRPr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2"/>
          <a:stretch>
            <a:fillRect/>
          </a:stretch>
        </p:blipFill>
        <p:spPr>
          <a:xfrm>
            <a:off x="7563600" y="6130900"/>
            <a:ext cx="1416675" cy="293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 txBox="1"/>
          <p:nvPr/>
        </p:nvSpPr>
        <p:spPr>
          <a:xfrm>
            <a:off x="7563600" y="6329375"/>
            <a:ext cx="14985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rPr>
              <a:t>www.richardtong.com.au</a:t>
            </a:r>
            <a:endParaRPr sz="900">
              <a:solidFill>
                <a:schemeClr val="lt1"/>
              </a:solidFill>
              <a:latin typeface="Lato" panose="020F0502020204030203"/>
              <a:ea typeface="Lato" panose="020F0502020204030203"/>
              <a:cs typeface="Lato" panose="020F0502020204030203"/>
              <a:sym typeface="Lato" panose="020F0502020204030203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/>
          <p:nvPr>
            <p:ph type="title"/>
          </p:nvPr>
        </p:nvSpPr>
        <p:spPr>
          <a:xfrm>
            <a:off x="1600200" y="2286000"/>
            <a:ext cx="6248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 panose="020B0604020202020204"/>
              <a:buNone/>
            </a:pPr>
            <a:r>
              <a:rPr lang="en-US" sz="44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THE SEVEN WONDERS </a:t>
            </a:r>
            <a:br>
              <a:rPr lang="en-US" sz="44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44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OF THE WORLD</a:t>
            </a:r>
            <a:endParaRPr lang="en-US" sz="4400" b="0" i="0" u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C66"/>
            </a:gs>
            <a:gs pos="50000">
              <a:srgbClr val="993300"/>
            </a:gs>
            <a:gs pos="100000">
              <a:srgbClr val="FFCC66"/>
            </a:gs>
          </a:gsLst>
          <a:lin ang="5400000" scaled="0"/>
        </a:gradFill>
        <a:effectLst/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/>
        </p:nvSpPr>
        <p:spPr>
          <a:xfrm>
            <a:off x="2955300" y="5105400"/>
            <a:ext cx="3140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	</a:t>
            </a:r>
            <a:r>
              <a:rPr lang="en-US" sz="2400" b="0" i="0" u="none" strike="noStrike" cap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3. To Touch...</a:t>
            </a:r>
            <a:endParaRPr lang="en-US" sz="2400" b="0" i="0" u="none" strike="noStrike" cap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122" name="Google Shape;122;p22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726900" y="937225"/>
            <a:ext cx="5461600" cy="359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CC"/>
            </a:gs>
            <a:gs pos="100000">
              <a:srgbClr val="FF66C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/>
        </p:nvSpPr>
        <p:spPr>
          <a:xfrm>
            <a:off x="3124200" y="4765450"/>
            <a:ext cx="3048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     </a:t>
            </a:r>
            <a:r>
              <a:rPr lang="en-US" sz="2400" b="0" i="0" u="none" strike="noStrike" cap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4. To Taste...</a:t>
            </a:r>
            <a:endParaRPr lang="en-US" sz="2400" b="0" i="0" u="none" strike="noStrike" cap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128" name="Google Shape;128;p23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2379307" y="1688150"/>
            <a:ext cx="4385400" cy="246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3"/>
          <p:cNvSpPr txBox="1"/>
          <p:nvPr/>
        </p:nvSpPr>
        <p:spPr>
          <a:xfrm>
            <a:off x="2032125" y="1171575"/>
            <a:ext cx="3802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 panose="02000506030000020004"/>
              <a:ea typeface="Proxima Nova" panose="02000506030000020004"/>
              <a:cs typeface="Proxima Nova" panose="02000506030000020004"/>
              <a:sym typeface="Proxima Nova" panose="02000506030000020004"/>
            </a:endParaRP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C66"/>
            </a:gs>
            <a:gs pos="100000">
              <a:srgbClr val="FF9933"/>
            </a:gs>
          </a:gsLst>
          <a:lin ang="5400000" scaled="0"/>
        </a:gradFill>
        <a:effectLst/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/>
          <p:nvPr/>
        </p:nvSpPr>
        <p:spPr>
          <a:xfrm>
            <a:off x="3048000" y="4886325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	</a:t>
            </a:r>
            <a:r>
              <a:rPr lang="en-US" sz="2400" b="0" i="0" u="none" strike="noStrike" cap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5. To  Feel...</a:t>
            </a:r>
            <a:endParaRPr lang="en-US" sz="2400" b="0" i="0" u="none" strike="noStrike" cap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135" name="Google Shape;135;p24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2205109" y="1329550"/>
            <a:ext cx="4733775" cy="315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6600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/>
        </p:nvSpPr>
        <p:spPr>
          <a:xfrm>
            <a:off x="2971800" y="5105400"/>
            <a:ext cx="3657600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	</a:t>
            </a:r>
            <a:r>
              <a:rPr lang="en-US" sz="2400" b="0" i="0" u="none" strike="noStrike" cap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6. To Laugh...</a:t>
            </a:r>
            <a:endParaRPr lang="en-US" sz="2400" b="0" i="0" u="none" strike="noStrike" cap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141" name="Google Shape;141;p25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2768475" y="1877525"/>
            <a:ext cx="3657600" cy="289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66"/>
            </a:gs>
            <a:gs pos="50000">
              <a:srgbClr val="00FF99"/>
            </a:gs>
            <a:gs pos="100000">
              <a:srgbClr val="006666"/>
            </a:gs>
          </a:gsLst>
          <a:lin ang="5400000" scaled="0"/>
        </a:gradFill>
        <a:effectLst/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/>
          <p:nvPr/>
        </p:nvSpPr>
        <p:spPr>
          <a:xfrm>
            <a:off x="2879500" y="5105400"/>
            <a:ext cx="3673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	</a:t>
            </a:r>
            <a:r>
              <a:rPr lang="en-US" sz="2400" b="0" i="0" u="none" strike="noStrike" cap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7. And to Love."</a:t>
            </a:r>
            <a:endParaRPr lang="en-US" sz="2400" b="0" i="0" u="none" strike="noStrike" cap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147" name="Google Shape;147;p26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2879487" y="1267550"/>
            <a:ext cx="3385025" cy="321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BF00"/>
            </a:gs>
            <a:gs pos="5001">
              <a:srgbClr val="F27300"/>
            </a:gs>
            <a:gs pos="12500">
              <a:srgbClr val="8F0040"/>
            </a:gs>
            <a:gs pos="25000">
              <a:srgbClr val="400040"/>
            </a:gs>
            <a:gs pos="40001">
              <a:srgbClr val="000040"/>
            </a:gs>
            <a:gs pos="50000">
              <a:srgbClr val="000000"/>
            </a:gs>
            <a:gs pos="60000">
              <a:srgbClr val="000040"/>
            </a:gs>
            <a:gs pos="75000">
              <a:srgbClr val="400040"/>
            </a:gs>
            <a:gs pos="87500">
              <a:srgbClr val="8F0040"/>
            </a:gs>
            <a:gs pos="95000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685800" y="609600"/>
            <a:ext cx="7772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 panose="020B0604020202020204"/>
              <a:buNone/>
            </a:pP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The room was so quiet you could have heard a pin drop.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The things we overlook as simple and ordinary and that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we take for granted are truly wondrous!</a:t>
            </a:r>
            <a:endParaRPr lang="en-US" sz="3300" b="0" i="0" u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C3D91"/>
            </a:gs>
            <a:gs pos="6000">
              <a:srgbClr val="7005D4"/>
            </a:gs>
            <a:gs pos="15001">
              <a:srgbClr val="181CC7"/>
            </a:gs>
            <a:gs pos="30000">
              <a:srgbClr val="0A128C"/>
            </a:gs>
            <a:gs pos="50000">
              <a:srgbClr val="000000"/>
            </a:gs>
            <a:gs pos="70000">
              <a:srgbClr val="0A128C"/>
            </a:gs>
            <a:gs pos="85000">
              <a:srgbClr val="181CC7"/>
            </a:gs>
            <a:gs pos="94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/>
          <p:nvPr>
            <p:ph type="title"/>
          </p:nvPr>
        </p:nvSpPr>
        <p:spPr>
          <a:xfrm>
            <a:off x="685800" y="2438400"/>
            <a:ext cx="7772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 panose="020B0604020202020204"/>
              <a:buNone/>
            </a:pP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A gentle reminder</a:t>
            </a:r>
            <a:r>
              <a:rPr lang="en-US" sz="3300" b="0" i="0" u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:</a:t>
            </a:r>
            <a:endParaRPr lang="en-US" sz="3300" b="0" i="0" u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66FF"/>
            </a:gs>
            <a:gs pos="25000">
              <a:srgbClr val="01A78F"/>
            </a:gs>
            <a:gs pos="50000">
              <a:srgbClr val="FFFF00"/>
            </a:gs>
            <a:gs pos="75000">
              <a:srgbClr val="FF6633"/>
            </a:gs>
            <a:gs pos="100000">
              <a:srgbClr val="FF339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9"/>
          <p:cNvSpPr txBox="1"/>
          <p:nvPr>
            <p:ph type="title"/>
          </p:nvPr>
        </p:nvSpPr>
        <p:spPr>
          <a:xfrm>
            <a:off x="685800" y="1828800"/>
            <a:ext cx="77724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 panose="020B0604020202020204"/>
              <a:buNone/>
            </a:pP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That the most precious things in life  cannot be built by hand or bought by man.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Don't be too busy to pass this along.</a:t>
            </a:r>
            <a:endParaRPr lang="en-US" sz="3300" b="0" i="0" u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100000">
              <a:srgbClr val="1DDF2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>
            <a:off x="1066800" y="1295400"/>
            <a:ext cx="6934200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 panose="020B0604020202020204"/>
              <a:buNone/>
            </a:pP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A group of students were asked to list what they thought were the present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 "Seven Wonders of the World." Though there were some disagreements,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the following received the most votes:</a:t>
            </a:r>
            <a:endParaRPr lang="en-US" sz="3300" b="0" i="0" u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4AC2A"/>
            </a:gs>
            <a:gs pos="100000">
              <a:srgbClr val="99003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1752600" y="1371600"/>
            <a:ext cx="57150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 panose="020B0604020202020204"/>
              <a:buNone/>
            </a:pP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1. Egypt's Great Pyramids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2. Taj Mahal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3. Grand Canyon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4. Panama Canal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5. Empire State Building 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6. St. Peter's Basilica 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7. China's Great Wall</a:t>
            </a:r>
            <a:endParaRPr lang="en-US" sz="3300" b="0" i="0" u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05236"/>
            </a:gs>
            <a:gs pos="100000">
              <a:schemeClr val="accen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>
            <a:off x="2286000" y="1447800"/>
            <a:ext cx="46482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 panose="020B0604020202020204"/>
              <a:buNone/>
            </a:pP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While gathering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the votes,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the teacher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noted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that one student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had not finished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her paper yet.</a:t>
            </a:r>
            <a:r>
              <a:rPr lang="en-US" sz="4400" b="0" i="0" u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endParaRPr lang="en-US" sz="4400" b="0" i="0" u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63012"/>
            </a:gs>
            <a:gs pos="30001">
              <a:srgbClr val="A65528"/>
            </a:gs>
            <a:gs pos="70000">
              <a:srgbClr val="D49E6C"/>
            </a:gs>
            <a:gs pos="100000">
              <a:srgbClr val="D6B19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type="title"/>
          </p:nvPr>
        </p:nvSpPr>
        <p:spPr>
          <a:xfrm>
            <a:off x="1219200" y="2209800"/>
            <a:ext cx="70866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 panose="020B0604020202020204"/>
              <a:buNone/>
            </a:pP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So she asked the girl if she was having trouble with her  list. The girl replied, "Yes, a little. I couldn't quite make up my mind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because there were so many."</a:t>
            </a:r>
            <a:endParaRPr lang="en-US" sz="3300" b="0" i="0" u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CCFF"/>
            </a:gs>
            <a:gs pos="100000">
              <a:srgbClr val="CCCC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1447800" y="2209800"/>
            <a:ext cx="5943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 panose="020B0604020202020204"/>
              <a:buNone/>
            </a:pP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The teacher said,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"Well, tell us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what you have,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and maybe we can help".</a:t>
            </a:r>
            <a:endParaRPr lang="en-US" sz="3300" b="0" i="0" u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99"/>
            </a:gs>
            <a:gs pos="19001">
              <a:srgbClr val="1170FF"/>
            </a:gs>
            <a:gs pos="29000">
              <a:srgbClr val="3333CC"/>
            </a:gs>
            <a:gs pos="40000">
              <a:srgbClr val="2E6792"/>
            </a:gs>
            <a:gs pos="52999">
              <a:srgbClr val="9999FF"/>
            </a:gs>
            <a:gs pos="84000">
              <a:srgbClr val="00CCCC"/>
            </a:gs>
            <a:gs pos="100000">
              <a:srgbClr val="3399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685800" y="2590800"/>
            <a:ext cx="7772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 panose="020B0604020202020204"/>
              <a:buNone/>
            </a:pP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"The girl hesitated, then read: </a:t>
            </a:r>
            <a:b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3300" b="0" i="0" u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"I think the 'Seven  Wonders of the World' are:</a:t>
            </a:r>
            <a:endParaRPr lang="en-US" sz="3300" b="0" i="0" u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0033"/>
            </a:gs>
            <a:gs pos="100000">
              <a:srgbClr val="6B0023"/>
            </a:gs>
          </a:gsLst>
          <a:lin ang="5400000" scaled="0"/>
        </a:gradFill>
        <a:effectLst/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/>
        </p:nvSpPr>
        <p:spPr>
          <a:xfrm>
            <a:off x="3200400" y="5095150"/>
            <a:ext cx="3276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        </a:t>
            </a:r>
            <a:r>
              <a:rPr lang="en-US" sz="2400" b="0" i="0" u="none" strike="noStrike" cap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1. To See...</a:t>
            </a:r>
            <a:endParaRPr lang="en-US" sz="2400" b="0" i="0" u="none" strike="noStrike" cap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110" name="Google Shape;110;p20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790700" y="1174500"/>
            <a:ext cx="6096000" cy="340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CCFF"/>
            </a:gs>
            <a:gs pos="50000">
              <a:srgbClr val="008FB3"/>
            </a:gs>
            <a:gs pos="100000">
              <a:srgbClr val="00CCFF"/>
            </a:gs>
          </a:gsLst>
          <a:lin ang="5400000" scaled="0"/>
        </a:gradFill>
        <a:effectLst/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/>
        </p:nvSpPr>
        <p:spPr>
          <a:xfrm>
            <a:off x="3197100" y="4953000"/>
            <a:ext cx="3450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	</a:t>
            </a:r>
            <a:r>
              <a:rPr lang="en-US" sz="2400" b="0" i="0" u="none" strike="noStrike" cap="none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2. To Hear...</a:t>
            </a:r>
            <a:endParaRPr lang="en-US" sz="2400" b="0" i="0" u="none" strike="noStrike" cap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116" name="Google Shape;116;p21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290638" y="1097550"/>
            <a:ext cx="6562725" cy="330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1177</Words>
  <Application>WPS Presentation</Application>
  <PresentationFormat/>
  <Paragraphs>34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Arial</vt:lpstr>
      <vt:lpstr>宋体</vt:lpstr>
      <vt:lpstr>Wingdings</vt:lpstr>
      <vt:lpstr>Arial</vt:lpstr>
      <vt:lpstr>Raleway</vt:lpstr>
      <vt:lpstr>Lato</vt:lpstr>
      <vt:lpstr>Proxima Nova</vt:lpstr>
      <vt:lpstr>微软雅黑</vt:lpstr>
      <vt:lpstr>Arial Unicode MS</vt:lpstr>
      <vt:lpstr>Swiss</vt:lpstr>
      <vt:lpstr>THE SEVEN WONDERS  OF THE WORLD</vt:lpstr>
      <vt:lpstr>A group of students were asked to list what they thought were the present   "Seven Wonders of the World." Though there were some disagreements, the following received the most votes:</vt:lpstr>
      <vt:lpstr>1. Egypt's Great Pyramids 2. Taj Mahal 3. Grand Canyon 4. Panama Canal  5. Empire State Building   6. St. Peter's Basilica   7. China's Great Wall</vt:lpstr>
      <vt:lpstr>While gathering  the votes,  the teacher  noted  that one student  had not finished  her paper yet. </vt:lpstr>
      <vt:lpstr>So she asked the girl if she was having trouble with her  list. The girl replied, "Yes, a little. I couldn't quite make up my mind because there were so many."</vt:lpstr>
      <vt:lpstr>The teacher said,  "Well, tell us  what you have,  and maybe we can help".</vt:lpstr>
      <vt:lpstr>"The girl hesitated, then read:  "I think the 'Seven  Wonders of the World' are: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The room was so quiet you could have heard a pin drop. The things we overlook as simple and ordinary and that we take for granted are truly wondrous!</vt:lpstr>
      <vt:lpstr>A gentle reminder :</vt:lpstr>
      <vt:lpstr>That the most precious things in life  cannot be built by hand or bought by man.   Don't be too busy to pass this along.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SEVEN WONDERS  OF THE WORLD</dc:title>
  <dc:creator/>
  <cp:lastModifiedBy>User</cp:lastModifiedBy>
  <cp:revision>2</cp:revision>
  <dcterms:created xsi:type="dcterms:W3CDTF">2023-07-26T18:31:34Z</dcterms:created>
  <dcterms:modified xsi:type="dcterms:W3CDTF">2023-07-26T18:31:47Z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6596ECB75B114A00BB9DA82E73C0E54B</vt:lpwstr>
  </property>
  <property fmtid="{D5CDD505-2E9C-101B-9397-08002B2CF9AE}" pid="3" name="KSOProductBuildVer">
    <vt:lpwstr>1033-11.2.0.11537</vt:lpwstr>
  </property>
</Properties>
</file>